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21"/>
  </p:notesMasterIdLst>
  <p:sldIdLst>
    <p:sldId id="256" r:id="rId2"/>
    <p:sldId id="285" r:id="rId3"/>
    <p:sldId id="286" r:id="rId4"/>
    <p:sldId id="287" r:id="rId5"/>
    <p:sldId id="288" r:id="rId6"/>
    <p:sldId id="289" r:id="rId7"/>
    <p:sldId id="361" r:id="rId8"/>
    <p:sldId id="362" r:id="rId9"/>
    <p:sldId id="293" r:id="rId10"/>
    <p:sldId id="364" r:id="rId11"/>
    <p:sldId id="371" r:id="rId12"/>
    <p:sldId id="365" r:id="rId13"/>
    <p:sldId id="366" r:id="rId14"/>
    <p:sldId id="367" r:id="rId15"/>
    <p:sldId id="370" r:id="rId16"/>
    <p:sldId id="294" r:id="rId17"/>
    <p:sldId id="295" r:id="rId18"/>
    <p:sldId id="372" r:id="rId19"/>
    <p:sldId id="373" r:id="rId20"/>
    <p:sldId id="374" r:id="rId21"/>
    <p:sldId id="375" r:id="rId22"/>
    <p:sldId id="383" r:id="rId23"/>
    <p:sldId id="376" r:id="rId24"/>
    <p:sldId id="300" r:id="rId25"/>
    <p:sldId id="301" r:id="rId26"/>
    <p:sldId id="302" r:id="rId27"/>
    <p:sldId id="377" r:id="rId28"/>
    <p:sldId id="378" r:id="rId29"/>
    <p:sldId id="310" r:id="rId30"/>
    <p:sldId id="311" r:id="rId31"/>
    <p:sldId id="389" r:id="rId32"/>
    <p:sldId id="384" r:id="rId33"/>
    <p:sldId id="385" r:id="rId34"/>
    <p:sldId id="386" r:id="rId35"/>
    <p:sldId id="388" r:id="rId36"/>
    <p:sldId id="312" r:id="rId37"/>
    <p:sldId id="313" r:id="rId38"/>
    <p:sldId id="390" r:id="rId39"/>
    <p:sldId id="314" r:id="rId40"/>
    <p:sldId id="391" r:id="rId41"/>
    <p:sldId id="392" r:id="rId42"/>
    <p:sldId id="395" r:id="rId43"/>
    <p:sldId id="315" r:id="rId44"/>
    <p:sldId id="393" r:id="rId45"/>
    <p:sldId id="394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408" r:id="rId68"/>
    <p:sldId id="396" r:id="rId69"/>
    <p:sldId id="339" r:id="rId70"/>
    <p:sldId id="397" r:id="rId71"/>
    <p:sldId id="340" r:id="rId72"/>
    <p:sldId id="341" r:id="rId73"/>
    <p:sldId id="398" r:id="rId74"/>
    <p:sldId id="399" r:id="rId75"/>
    <p:sldId id="400" r:id="rId76"/>
    <p:sldId id="401" r:id="rId77"/>
    <p:sldId id="342" r:id="rId78"/>
    <p:sldId id="402" r:id="rId79"/>
    <p:sldId id="403" r:id="rId80"/>
    <p:sldId id="404" r:id="rId81"/>
    <p:sldId id="405" r:id="rId82"/>
    <p:sldId id="406" r:id="rId83"/>
    <p:sldId id="409" r:id="rId84"/>
    <p:sldId id="412" r:id="rId85"/>
    <p:sldId id="410" r:id="rId86"/>
    <p:sldId id="411" r:id="rId87"/>
    <p:sldId id="407" r:id="rId88"/>
    <p:sldId id="414" r:id="rId89"/>
    <p:sldId id="415" r:id="rId90"/>
    <p:sldId id="413" r:id="rId91"/>
    <p:sldId id="416" r:id="rId92"/>
    <p:sldId id="344" r:id="rId93"/>
    <p:sldId id="345" r:id="rId94"/>
    <p:sldId id="346" r:id="rId95"/>
    <p:sldId id="347" r:id="rId96"/>
    <p:sldId id="348" r:id="rId97"/>
    <p:sldId id="349" r:id="rId98"/>
    <p:sldId id="417" r:id="rId99"/>
    <p:sldId id="418" r:id="rId100"/>
    <p:sldId id="419" r:id="rId101"/>
    <p:sldId id="420" r:id="rId102"/>
    <p:sldId id="350" r:id="rId103"/>
    <p:sldId id="353" r:id="rId104"/>
    <p:sldId id="421" r:id="rId105"/>
    <p:sldId id="423" r:id="rId106"/>
    <p:sldId id="424" r:id="rId107"/>
    <p:sldId id="426" r:id="rId108"/>
    <p:sldId id="427" r:id="rId109"/>
    <p:sldId id="428" r:id="rId110"/>
    <p:sldId id="432" r:id="rId111"/>
    <p:sldId id="433" r:id="rId112"/>
    <p:sldId id="434" r:id="rId113"/>
    <p:sldId id="435" r:id="rId114"/>
    <p:sldId id="355" r:id="rId115"/>
    <p:sldId id="356" r:id="rId116"/>
    <p:sldId id="357" r:id="rId117"/>
    <p:sldId id="358" r:id="rId118"/>
    <p:sldId id="359" r:id="rId119"/>
    <p:sldId id="360" r:id="rId120"/>
  </p:sldIdLst>
  <p:sldSz cx="6858000" cy="5143500"/>
  <p:notesSz cx="6858000" cy="9144000"/>
  <p:embeddedFontLst>
    <p:embeddedFont>
      <p:font typeface="Verdana" panose="020B0604030504040204" pitchFamily="34" charset="0"/>
      <p:regular r:id="rId122"/>
      <p:bold r:id="rId123"/>
      <p:italic r:id="rId124"/>
      <p:boldItalic r:id="rId125"/>
    </p:embeddedFont>
    <p:embeddedFont>
      <p:font typeface="Varela Round" panose="00000500000000000000" charset="-79"/>
      <p:regular r:id="rId126"/>
    </p:embeddedFont>
    <p:embeddedFont>
      <p:font typeface="Calibri" panose="020F0502020204030204" pitchFamily="34" charset="0"/>
      <p:regular r:id="rId127"/>
      <p:bold r:id="rId128"/>
      <p:italic r:id="rId129"/>
      <p:boldItalic r:id="rId1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 Quang" initials="TQ" lastIdx="1" clrIdx="0">
    <p:extLst>
      <p:ext uri="{19B8F6BF-5375-455C-9EA6-DF929625EA0E}">
        <p15:presenceInfo xmlns:p15="http://schemas.microsoft.com/office/powerpoint/2012/main" userId="e9ab46d81a9a1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78C19-CADD-405C-9266-0086B735578C}">
  <a:tblStyle styleId="{DCA78C19-CADD-405C-9266-0086B735578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856" autoAdjust="0"/>
  </p:normalViewPr>
  <p:slideViewPr>
    <p:cSldViewPr snapToGrid="0">
      <p:cViewPr varScale="1">
        <p:scale>
          <a:sx n="56" d="100"/>
          <a:sy n="56" d="100"/>
        </p:scale>
        <p:origin x="22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.fntdata"/><Relationship Id="rId128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3.fntdata"/><Relationship Id="rId129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9.fntdata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9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12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7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0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29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67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-manage card</a:t>
            </a:r>
          </a:p>
          <a:p>
            <a:r>
              <a:rPr lang="en-US" dirty="0"/>
              <a:t>	+ 5 </a:t>
            </a:r>
            <a:r>
              <a:rPr lang="en-US" dirty="0" err="1"/>
              <a:t>cai</a:t>
            </a:r>
            <a:endParaRPr lang="en-US" dirty="0"/>
          </a:p>
          <a:p>
            <a:r>
              <a:rPr lang="en-US" dirty="0"/>
              <a:t>-support</a:t>
            </a:r>
          </a:p>
          <a:p>
            <a:r>
              <a:rPr lang="en-US" dirty="0"/>
              <a:t>	+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duong</a:t>
            </a:r>
            <a:endParaRPr lang="en-US" dirty="0"/>
          </a:p>
          <a:p>
            <a:r>
              <a:rPr lang="en-US" dirty="0"/>
              <a:t>	+ tin </a:t>
            </a:r>
            <a:r>
              <a:rPr lang="en-US" dirty="0" err="1"/>
              <a:t>khuyen</a:t>
            </a:r>
            <a:r>
              <a:rPr lang="en-US" dirty="0"/>
              <a:t> </a:t>
            </a:r>
            <a:r>
              <a:rPr lang="en-US" dirty="0" err="1"/>
              <a:t>mai</a:t>
            </a:r>
            <a:endParaRPr lang="en-US" dirty="0"/>
          </a:p>
          <a:p>
            <a:r>
              <a:rPr lang="en-US" dirty="0"/>
              <a:t>-export report</a:t>
            </a:r>
          </a:p>
          <a:p>
            <a:r>
              <a:rPr lang="en-US" dirty="0"/>
              <a:t>	+ view report search. 3 card</a:t>
            </a:r>
          </a:p>
          <a:p>
            <a:pPr marL="0" indent="0">
              <a:buFontTx/>
              <a:buNone/>
            </a:pPr>
            <a:r>
              <a:rPr lang="en-US" dirty="0"/>
              <a:t>-Manage account</a:t>
            </a:r>
          </a:p>
          <a:p>
            <a:pPr marL="171450" indent="-171450">
              <a:buFontTx/>
              <a:buChar char="-"/>
            </a:pPr>
            <a:r>
              <a:rPr lang="en-US" dirty="0"/>
              <a:t>View income/ </a:t>
            </a:r>
            <a:r>
              <a:rPr lang="en-US" dirty="0" err="1"/>
              <a:t>montly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48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32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44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0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69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68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0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Tiết kiệm chi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ùn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căng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Hạn chế được các tác động thời tiết bên ngoài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Có nhiều thời gian trò chuyện cùng bạn bè hơn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4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3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3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58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63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1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2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1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0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9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9" y="0"/>
            <a:ext cx="6858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551638" y="1991825"/>
            <a:ext cx="3754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710397" y="4623011"/>
            <a:ext cx="4194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2" name="Shape 12"/>
          <p:cNvSpPr/>
          <p:nvPr/>
        </p:nvSpPr>
        <p:spPr>
          <a:xfrm rot="2700000">
            <a:off x="-49729" y="2786891"/>
            <a:ext cx="542633" cy="406975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3" name="Shape 13"/>
          <p:cNvSpPr/>
          <p:nvPr/>
        </p:nvSpPr>
        <p:spPr>
          <a:xfrm rot="2700000">
            <a:off x="6274380" y="1134046"/>
            <a:ext cx="805677" cy="604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/>
          <p:nvPr/>
        </p:nvSpPr>
        <p:spPr>
          <a:xfrm>
            <a:off x="408338" y="1432590"/>
            <a:ext cx="46935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rot="-1799860">
            <a:off x="6354505" y="3105703"/>
            <a:ext cx="45543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/>
          <p:nvPr/>
        </p:nvSpPr>
        <p:spPr>
          <a:xfrm rot="-1527899">
            <a:off x="339902" y="3864920"/>
            <a:ext cx="67611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7" name="Shape 17"/>
          <p:cNvSpPr/>
          <p:nvPr/>
        </p:nvSpPr>
        <p:spPr>
          <a:xfrm>
            <a:off x="1331834" y="3374077"/>
            <a:ext cx="3375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8" name="Shape 18"/>
          <p:cNvSpPr/>
          <p:nvPr/>
        </p:nvSpPr>
        <p:spPr>
          <a:xfrm>
            <a:off x="5629212" y="831025"/>
            <a:ext cx="3276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9" name="Shape 19"/>
          <p:cNvSpPr/>
          <p:nvPr/>
        </p:nvSpPr>
        <p:spPr>
          <a:xfrm rot="-722907">
            <a:off x="1112771" y="647226"/>
            <a:ext cx="486134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" name="Shape 20"/>
          <p:cNvSpPr/>
          <p:nvPr/>
        </p:nvSpPr>
        <p:spPr>
          <a:xfrm>
            <a:off x="5079713" y="-36363"/>
            <a:ext cx="298575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1" name="Shape 21"/>
          <p:cNvSpPr/>
          <p:nvPr/>
        </p:nvSpPr>
        <p:spPr>
          <a:xfrm rot="1498435">
            <a:off x="415284" y="273510"/>
            <a:ext cx="289906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2" name="Shape 22"/>
          <p:cNvSpPr/>
          <p:nvPr/>
        </p:nvSpPr>
        <p:spPr>
          <a:xfrm>
            <a:off x="5280200" y="3312272"/>
            <a:ext cx="4302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3" name="Shape 23"/>
          <p:cNvSpPr/>
          <p:nvPr/>
        </p:nvSpPr>
        <p:spPr>
          <a:xfrm>
            <a:off x="2169975" y="2099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4" name="Shape 24"/>
          <p:cNvSpPr/>
          <p:nvPr/>
        </p:nvSpPr>
        <p:spPr>
          <a:xfrm>
            <a:off x="1817545" y="4259284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5" name="Shape 25"/>
          <p:cNvSpPr/>
          <p:nvPr/>
        </p:nvSpPr>
        <p:spPr>
          <a:xfrm>
            <a:off x="3021761" y="425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6" name="Shape 26"/>
          <p:cNvSpPr/>
          <p:nvPr/>
        </p:nvSpPr>
        <p:spPr>
          <a:xfrm>
            <a:off x="5775956" y="214849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/>
          <p:nvPr/>
        </p:nvSpPr>
        <p:spPr>
          <a:xfrm>
            <a:off x="2561419" y="444954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8" name="Shape 28"/>
          <p:cNvSpPr/>
          <p:nvPr/>
        </p:nvSpPr>
        <p:spPr>
          <a:xfrm>
            <a:off x="1109429" y="22205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9" name="Shape 29"/>
          <p:cNvSpPr/>
          <p:nvPr/>
        </p:nvSpPr>
        <p:spPr>
          <a:xfrm>
            <a:off x="4028448" y="4390603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0" name="Shape 30"/>
          <p:cNvSpPr/>
          <p:nvPr/>
        </p:nvSpPr>
        <p:spPr>
          <a:xfrm rot="-2700000">
            <a:off x="4753003" y="4348473"/>
            <a:ext cx="195055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1" name="Shape 31"/>
          <p:cNvSpPr/>
          <p:nvPr/>
        </p:nvSpPr>
        <p:spPr>
          <a:xfrm>
            <a:off x="4175957" y="263309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9" y="0"/>
            <a:ext cx="6858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1063500"/>
            <a:ext cx="6858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2" name="Shape 102"/>
          <p:cNvSpPr/>
          <p:nvPr/>
        </p:nvSpPr>
        <p:spPr>
          <a:xfrm>
            <a:off x="450263" y="3191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3" name="Shape 103"/>
          <p:cNvSpPr/>
          <p:nvPr/>
        </p:nvSpPr>
        <p:spPr>
          <a:xfrm>
            <a:off x="1328579" y="586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4" name="Shape 104"/>
          <p:cNvSpPr/>
          <p:nvPr/>
        </p:nvSpPr>
        <p:spPr>
          <a:xfrm rot="-1295565">
            <a:off x="1289830" y="-14241"/>
            <a:ext cx="195037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5" name="Shape 105"/>
          <p:cNvSpPr/>
          <p:nvPr/>
        </p:nvSpPr>
        <p:spPr>
          <a:xfrm>
            <a:off x="5324250" y="-18325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6" name="Shape 106"/>
          <p:cNvSpPr/>
          <p:nvPr/>
        </p:nvSpPr>
        <p:spPr>
          <a:xfrm rot="1050327">
            <a:off x="5298497" y="770638"/>
            <a:ext cx="289481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7" name="Shape 107"/>
          <p:cNvSpPr/>
          <p:nvPr/>
        </p:nvSpPr>
        <p:spPr>
          <a:xfrm rot="1498139">
            <a:off x="6036409" y="796761"/>
            <a:ext cx="195083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8" name="Shape 108"/>
          <p:cNvSpPr/>
          <p:nvPr/>
        </p:nvSpPr>
        <p:spPr>
          <a:xfrm>
            <a:off x="204563" y="914513"/>
            <a:ext cx="138825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9" name="Shape 109"/>
          <p:cNvSpPr/>
          <p:nvPr/>
        </p:nvSpPr>
        <p:spPr>
          <a:xfrm rot="1222482">
            <a:off x="81185" y="115142"/>
            <a:ext cx="199694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0" name="Shape 110"/>
          <p:cNvSpPr/>
          <p:nvPr/>
        </p:nvSpPr>
        <p:spPr>
          <a:xfrm rot="2700000">
            <a:off x="825146" y="743917"/>
            <a:ext cx="179463" cy="134597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1" name="Shape 111"/>
          <p:cNvSpPr/>
          <p:nvPr/>
        </p:nvSpPr>
        <p:spPr>
          <a:xfrm>
            <a:off x="6598444" y="686964"/>
            <a:ext cx="138825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2" name="Shape 112"/>
          <p:cNvSpPr/>
          <p:nvPr/>
        </p:nvSpPr>
        <p:spPr>
          <a:xfrm>
            <a:off x="6325767" y="190568"/>
            <a:ext cx="1998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3" name="Shape 113"/>
          <p:cNvSpPr/>
          <p:nvPr/>
        </p:nvSpPr>
        <p:spPr>
          <a:xfrm>
            <a:off x="5742215" y="319170"/>
            <a:ext cx="13455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513490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4761-9478-4089-A945-6FFDCC946B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A0B22-F687-44EE-989B-C5EF08EFA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1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51413" y="1411400"/>
            <a:ext cx="5555250" cy="35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7.jp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/>
          </p:nvPr>
        </p:nvSpPr>
        <p:spPr>
          <a:xfrm>
            <a:off x="1092496" y="1036337"/>
            <a:ext cx="4493047" cy="869850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sz="4050" dirty="0">
                <a:latin typeface="Roboto Light"/>
              </a:rPr>
              <a:t>Green Bus Ticketing System</a:t>
            </a:r>
            <a:endParaRPr lang="en" sz="4050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2018544" y="2281017"/>
            <a:ext cx="2419180" cy="206277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25" b="1" u="sng" dirty="0">
                <a:latin typeface="Arial" panose="020B0604020202020204" pitchFamily="34" charset="0"/>
                <a:cs typeface="Arial" panose="020B0604020202020204" pitchFamily="34" charset="0"/>
              </a:rPr>
              <a:t>Supervisor:</a:t>
            </a:r>
            <a:r>
              <a:rPr lang="en-US" sz="1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5" b="1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1125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5" b="1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125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25" b="1" dirty="0" err="1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112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39913" y="3003098"/>
            <a:ext cx="3018745" cy="931367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>
              <a:buFontTx/>
              <a:buChar char="-"/>
            </a:pP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Đỗ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- SE61246 – Team Leader</a:t>
            </a:r>
          </a:p>
          <a:p>
            <a:pPr marL="192881" indent="-192881">
              <a:buFontTx/>
              <a:buChar char="-"/>
            </a:pP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Quang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sz="900" dirty="0">
                <a:cs typeface="Arial" panose="020B0604020202020204" pitchFamily="34" charset="0"/>
              </a:rPr>
              <a:t>ường</a:t>
            </a:r>
            <a:r>
              <a:rPr lang="en-US" sz="900" dirty="0">
                <a:cs typeface="Arial" panose="020B0604020202020204" pitchFamily="34" charset="0"/>
              </a:rPr>
              <a:t>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– SE61129</a:t>
            </a:r>
          </a:p>
          <a:p>
            <a:pPr marL="192881" indent="-192881">
              <a:buFontTx/>
              <a:buChar char="-"/>
            </a:pP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Đoàn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Minh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- SE61486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9913" y="2703016"/>
            <a:ext cx="12548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Members: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355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6085043" y="2580478"/>
            <a:ext cx="1" cy="146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35795" y="3349003"/>
            <a:ext cx="13910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Insert new user into database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06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6085043" y="2580478"/>
            <a:ext cx="1" cy="146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3909713" y="2315047"/>
            <a:ext cx="14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635795" y="3349003"/>
            <a:ext cx="13910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Insert new user into database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77703" y="2580478"/>
            <a:ext cx="18272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Send an SMS with an auto generated password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62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report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642114" y="2922174"/>
            <a:ext cx="972074" cy="13277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09167" y="1887627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endCxn id="14" idx="1"/>
          </p:cNvCxnSpPr>
          <p:nvPr/>
        </p:nvCxnSpPr>
        <p:spPr>
          <a:xfrm flipV="1">
            <a:off x="2887614" y="2161021"/>
            <a:ext cx="1721554" cy="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>
            <a:off x="5128151" y="2434414"/>
            <a:ext cx="0" cy="48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08402" y="2688626"/>
            <a:ext cx="880461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dirty="0"/>
              <a:t>Passenger’s phone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8715" y="1784048"/>
            <a:ext cx="152642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2. Send view report request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887613" y="2296684"/>
            <a:ext cx="172155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28151" y="2520341"/>
            <a:ext cx="83798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3. Manipulate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16744" y="2304114"/>
            <a:ext cx="152642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4. Return report</a:t>
            </a:r>
          </a:p>
        </p:txBody>
      </p:sp>
      <p:sp>
        <p:nvSpPr>
          <p:cNvPr id="41" name="Shape 543"/>
          <p:cNvSpPr/>
          <p:nvPr/>
        </p:nvSpPr>
        <p:spPr>
          <a:xfrm>
            <a:off x="1054123" y="1723638"/>
            <a:ext cx="711737" cy="750373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03" y="1815490"/>
            <a:ext cx="600700" cy="78152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765859" y="2206251"/>
            <a:ext cx="760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07722" y="1822353"/>
            <a:ext cx="1179891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1. Login GBTS mobile app</a:t>
            </a:r>
          </a:p>
        </p:txBody>
      </p:sp>
    </p:spTree>
    <p:extLst>
      <p:ext uri="{BB962C8B-B14F-4D97-AF65-F5344CB8AC3E}">
        <p14:creationId xmlns:p14="http://schemas.microsoft.com/office/powerpoint/2010/main" val="38555452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79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1027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334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</p:spTree>
    <p:extLst>
      <p:ext uri="{BB962C8B-B14F-4D97-AF65-F5344CB8AC3E}">
        <p14:creationId xmlns:p14="http://schemas.microsoft.com/office/powerpoint/2010/main" val="17287041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14382486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6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3345119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386488" y="3714363"/>
            <a:ext cx="814047" cy="11118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115091"/>
            <a:ext cx="1734410" cy="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  <a:endCxn id="6" idx="1"/>
          </p:cNvCxnSpPr>
          <p:nvPr/>
        </p:nvCxnSpPr>
        <p:spPr>
          <a:xfrm flipH="1">
            <a:off x="4793512" y="2609116"/>
            <a:ext cx="1164106" cy="110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66204" y="2892951"/>
            <a:ext cx="119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47" name="TextBox 46"/>
          <p:cNvSpPr txBox="1"/>
          <p:nvPr/>
        </p:nvSpPr>
        <p:spPr>
          <a:xfrm>
            <a:off x="1438297" y="2592902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6. Show result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6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130385" y="2405314"/>
            <a:ext cx="17368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5525" y="1686673"/>
            <a:ext cx="14870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send to web service</a:t>
            </a:r>
          </a:p>
        </p:txBody>
      </p:sp>
    </p:spTree>
    <p:extLst>
      <p:ext uri="{BB962C8B-B14F-4D97-AF65-F5344CB8AC3E}">
        <p14:creationId xmlns:p14="http://schemas.microsoft.com/office/powerpoint/2010/main" val="216949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128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</p:spTree>
    <p:extLst>
      <p:ext uri="{BB962C8B-B14F-4D97-AF65-F5344CB8AC3E}">
        <p14:creationId xmlns:p14="http://schemas.microsoft.com/office/powerpoint/2010/main" val="33708827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</p:spTree>
    <p:extLst>
      <p:ext uri="{BB962C8B-B14F-4D97-AF65-F5344CB8AC3E}">
        <p14:creationId xmlns:p14="http://schemas.microsoft.com/office/powerpoint/2010/main" val="8535048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cxnSpLocks/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4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133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48188" y="3121479"/>
            <a:ext cx="4442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Data to be exchanged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632990" y="2726162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049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card</a:t>
            </a:r>
          </a:p>
          <a:p>
            <a:r>
              <a:rPr lang="en-US" dirty="0"/>
              <a:t>View income report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990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54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the system on more city</a:t>
            </a:r>
          </a:p>
          <a:p>
            <a:r>
              <a:rPr lang="en-US" dirty="0"/>
              <a:t>Unite all bus system into 1</a:t>
            </a:r>
          </a:p>
          <a:p>
            <a:r>
              <a:rPr lang="en-US" dirty="0"/>
              <a:t>One card for all public transport 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63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270881" y="1574700"/>
            <a:ext cx="2806200" cy="3568800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machines at bus stops</a:t>
            </a:r>
          </a:p>
          <a:p>
            <a:pPr lvl="1"/>
            <a:r>
              <a:rPr lang="en-US" dirty="0">
                <a:latin typeface="Roboto" pitchFamily="2" charset="0"/>
                <a:ea typeface="Roboto" pitchFamily="2" charset="0"/>
              </a:rPr>
              <a:t>Top up by credit card or by cash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0" y="1719307"/>
            <a:ext cx="1607344" cy="26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96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Future’s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4980378" cy="3568800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app at convenience store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37" y="2394508"/>
            <a:ext cx="1150859" cy="1150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r="15220"/>
          <a:stretch/>
        </p:blipFill>
        <p:spPr>
          <a:xfrm>
            <a:off x="2827418" y="2394508"/>
            <a:ext cx="1137053" cy="1150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06" y="2736692"/>
            <a:ext cx="1169885" cy="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693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622834" y="1574700"/>
            <a:ext cx="2806200" cy="3568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75" dirty="0">
                <a:latin typeface="Roboto" pitchFamily="2" charset="0"/>
                <a:ea typeface="Roboto" pitchFamily="2" charset="0"/>
              </a:rPr>
              <a:t>Thank you for your listening</a:t>
            </a:r>
          </a:p>
        </p:txBody>
      </p:sp>
    </p:spTree>
    <p:extLst>
      <p:ext uri="{BB962C8B-B14F-4D97-AF65-F5344CB8AC3E}">
        <p14:creationId xmlns:p14="http://schemas.microsoft.com/office/powerpoint/2010/main" val="133265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</p:spTree>
    <p:extLst>
      <p:ext uri="{BB962C8B-B14F-4D97-AF65-F5344CB8AC3E}">
        <p14:creationId xmlns:p14="http://schemas.microsoft.com/office/powerpoint/2010/main" val="315149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</p:spTree>
    <p:extLst>
      <p:ext uri="{BB962C8B-B14F-4D97-AF65-F5344CB8AC3E}">
        <p14:creationId xmlns:p14="http://schemas.microsoft.com/office/powerpoint/2010/main" val="2425506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</p:spTree>
    <p:extLst>
      <p:ext uri="{BB962C8B-B14F-4D97-AF65-F5344CB8AC3E}">
        <p14:creationId xmlns:p14="http://schemas.microsoft.com/office/powerpoint/2010/main" val="2923925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287745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4178" y="2971845"/>
            <a:ext cx="15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3614" y="3544873"/>
            <a:ext cx="216673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en-US" sz="1500" dirty="0"/>
              <a:t>Lost of time to check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en-US" sz="1500" dirty="0"/>
              <a:t>Buy ticket again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en-US" sz="1500" dirty="0"/>
              <a:t>Not priority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en-US" sz="1500" dirty="0"/>
              <a:t>Change ticket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62" y="3598061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5196" y="184454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+mj-lt"/>
                <a:sym typeface="Wingdings" panose="05000000000000000000" pitchFamily="2" charset="2"/>
              </a:rPr>
              <a:t>Go to station/office to buy tickets months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+mj-lt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44907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4051800" y="2556646"/>
            <a:ext cx="2806200" cy="1400578"/>
          </a:xfrm>
        </p:spPr>
        <p:txBody>
          <a:bodyPr/>
          <a:lstStyle/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Printing cost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eco-friendly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reusable</a:t>
            </a:r>
          </a:p>
          <a:p>
            <a:pPr algn="ctr">
              <a:buClrTx/>
              <a:buNone/>
            </a:pP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468198" y="2173025"/>
            <a:ext cx="142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34" y="2556646"/>
            <a:ext cx="363400" cy="2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0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55390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156" y="127783"/>
            <a:ext cx="6172200" cy="7976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lang="en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57156" y="1570858"/>
            <a:ext cx="5785817" cy="2631467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Scenarios Problems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Proposal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Solution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Feature explanations and Demo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Advantages and Disadvantages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15234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8" name="Multiplication Sign 27"/>
          <p:cNvSpPr/>
          <p:nvPr/>
        </p:nvSpPr>
        <p:spPr>
          <a:xfrm>
            <a:off x="1381836" y="372480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</p:spTree>
    <p:extLst>
      <p:ext uri="{BB962C8B-B14F-4D97-AF65-F5344CB8AC3E}">
        <p14:creationId xmlns:p14="http://schemas.microsoft.com/office/powerpoint/2010/main" val="3847734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83357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288384" y="2558165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</p:spTree>
    <p:extLst>
      <p:ext uri="{BB962C8B-B14F-4D97-AF65-F5344CB8AC3E}">
        <p14:creationId xmlns:p14="http://schemas.microsoft.com/office/powerpoint/2010/main" val="3211694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</p:spTree>
    <p:extLst>
      <p:ext uri="{BB962C8B-B14F-4D97-AF65-F5344CB8AC3E}">
        <p14:creationId xmlns:p14="http://schemas.microsoft.com/office/powerpoint/2010/main" val="25092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Similar System in Singap</a:t>
            </a:r>
            <a:r>
              <a:rPr lang="en-US" dirty="0"/>
              <a:t>ore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" y="1553487"/>
            <a:ext cx="4909743" cy="3273693"/>
          </a:xfrm>
        </p:spPr>
      </p:pic>
    </p:spTree>
    <p:extLst>
      <p:ext uri="{BB962C8B-B14F-4D97-AF65-F5344CB8AC3E}">
        <p14:creationId xmlns:p14="http://schemas.microsoft.com/office/powerpoint/2010/main" val="4138119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701749"/>
            <a:ext cx="6847182" cy="3636334"/>
          </a:xfrm>
        </p:spPr>
      </p:pic>
    </p:spTree>
    <p:extLst>
      <p:ext uri="{BB962C8B-B14F-4D97-AF65-F5344CB8AC3E}">
        <p14:creationId xmlns:p14="http://schemas.microsoft.com/office/powerpoint/2010/main" val="315461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7997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011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Supply power to and communicate with an unpowered and passive electronic tag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230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Our proposal - Summary</a:t>
            </a:r>
          </a:p>
        </p:txBody>
      </p:sp>
      <p:sp>
        <p:nvSpPr>
          <p:cNvPr id="3" name="Shape 557"/>
          <p:cNvSpPr/>
          <p:nvPr/>
        </p:nvSpPr>
        <p:spPr>
          <a:xfrm>
            <a:off x="3706739" y="2909467"/>
            <a:ext cx="531262" cy="920420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557"/>
          <p:cNvSpPr/>
          <p:nvPr/>
        </p:nvSpPr>
        <p:spPr>
          <a:xfrm>
            <a:off x="3757025" y="1686103"/>
            <a:ext cx="526528" cy="91221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Rounded Rectangle 4"/>
          <p:cNvSpPr/>
          <p:nvPr/>
        </p:nvSpPr>
        <p:spPr>
          <a:xfrm>
            <a:off x="1687447" y="1424491"/>
            <a:ext cx="3259959" cy="3050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Shape 577"/>
          <p:cNvGrpSpPr/>
          <p:nvPr/>
        </p:nvGrpSpPr>
        <p:grpSpPr>
          <a:xfrm>
            <a:off x="2358917" y="3141737"/>
            <a:ext cx="791999" cy="532291"/>
            <a:chOff x="1241275" y="3718400"/>
            <a:chExt cx="450650" cy="302875"/>
          </a:xfrm>
        </p:grpSpPr>
        <p:sp>
          <p:nvSpPr>
            <p:cNvPr id="7" name="Shape 57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8" name="Shape 57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9" name="Shape 58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0" name="Shape 58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7" y="1696513"/>
            <a:ext cx="850787" cy="8507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251913" y="1917773"/>
            <a:ext cx="1489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Center management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1156" y="2648688"/>
            <a:ext cx="162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82029" y="2642029"/>
            <a:ext cx="2051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NFC writer/reader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7256" y="1970667"/>
            <a:ext cx="162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Simulation for publishing card or reading card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51913" y="3252583"/>
            <a:ext cx="1489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Deliver to 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5435" y="3274338"/>
            <a:ext cx="159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Passenger’s application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3928" y="3867985"/>
            <a:ext cx="1082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Mobile application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5147" y="3913834"/>
            <a:ext cx="1082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NFC card</a:t>
            </a:r>
          </a:p>
        </p:txBody>
      </p:sp>
    </p:spTree>
    <p:extLst>
      <p:ext uri="{BB962C8B-B14F-4D97-AF65-F5344CB8AC3E}">
        <p14:creationId xmlns:p14="http://schemas.microsoft.com/office/powerpoint/2010/main" val="197293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563"/>
            <a:ext cx="6858000" cy="30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5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00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3510513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r>
              <a:rPr lang="en-US" dirty="0"/>
              <a:t>Buy ticket</a:t>
            </a:r>
          </a:p>
        </p:txBody>
      </p:sp>
    </p:spTree>
    <p:extLst>
      <p:ext uri="{BB962C8B-B14F-4D97-AF65-F5344CB8AC3E}">
        <p14:creationId xmlns:p14="http://schemas.microsoft.com/office/powerpoint/2010/main" val="499167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r>
              <a:rPr lang="en-US" dirty="0"/>
              <a:t>Buy ticket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2758755"/>
            <a:ext cx="2806200" cy="505440"/>
          </a:xfrm>
        </p:spPr>
        <p:txBody>
          <a:bodyPr/>
          <a:lstStyle/>
          <a:p>
            <a:r>
              <a:rPr lang="en-US" dirty="0"/>
              <a:t>Top up card</a:t>
            </a:r>
          </a:p>
        </p:txBody>
      </p:sp>
    </p:spTree>
    <p:extLst>
      <p:ext uri="{BB962C8B-B14F-4D97-AF65-F5344CB8AC3E}">
        <p14:creationId xmlns:p14="http://schemas.microsoft.com/office/powerpoint/2010/main" val="1047224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r>
              <a:rPr lang="en-US" dirty="0"/>
              <a:t>Buy ticket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2758755"/>
            <a:ext cx="2806200" cy="505440"/>
          </a:xfrm>
        </p:spPr>
        <p:txBody>
          <a:bodyPr/>
          <a:lstStyle/>
          <a:p>
            <a:r>
              <a:rPr lang="en-US" dirty="0"/>
              <a:t>Top up card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2025900" y="4111823"/>
            <a:ext cx="2806200" cy="435691"/>
          </a:xfrm>
        </p:spPr>
        <p:txBody>
          <a:bodyPr/>
          <a:lstStyle/>
          <a:p>
            <a:pPr algn="ctr"/>
            <a:r>
              <a:rPr lang="en-US" dirty="0"/>
              <a:t>Activate card </a:t>
            </a:r>
          </a:p>
        </p:txBody>
      </p:sp>
    </p:spTree>
    <p:extLst>
      <p:ext uri="{BB962C8B-B14F-4D97-AF65-F5344CB8AC3E}">
        <p14:creationId xmlns:p14="http://schemas.microsoft.com/office/powerpoint/2010/main" val="838306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1" y="2109346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473797"/>
            <a:ext cx="2806200" cy="437330"/>
          </a:xfrm>
        </p:spPr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1473797"/>
            <a:ext cx="2806200" cy="437330"/>
          </a:xfrm>
        </p:spPr>
        <p:txBody>
          <a:bodyPr/>
          <a:lstStyle/>
          <a:p>
            <a:r>
              <a:rPr lang="en-US" dirty="0"/>
              <a:t>Buy ticket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4479760" y="2758755"/>
            <a:ext cx="2806200" cy="505440"/>
          </a:xfrm>
        </p:spPr>
        <p:txBody>
          <a:bodyPr/>
          <a:lstStyle/>
          <a:p>
            <a:r>
              <a:rPr lang="en-US" dirty="0"/>
              <a:t>Top up card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2758755"/>
            <a:ext cx="2806200" cy="437320"/>
          </a:xfrm>
        </p:spPr>
        <p:txBody>
          <a:bodyPr/>
          <a:lstStyle/>
          <a:p>
            <a:r>
              <a:rPr lang="en-US" dirty="0"/>
              <a:t>View report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type="body" idx="1"/>
          </p:nvPr>
        </p:nvSpPr>
        <p:spPr>
          <a:xfrm>
            <a:off x="2025900" y="4111823"/>
            <a:ext cx="2806200" cy="435691"/>
          </a:xfrm>
        </p:spPr>
        <p:txBody>
          <a:bodyPr/>
          <a:lstStyle/>
          <a:p>
            <a:pPr algn="ctr"/>
            <a:r>
              <a:rPr lang="en-US" dirty="0"/>
              <a:t>Activate card </a:t>
            </a:r>
          </a:p>
        </p:txBody>
      </p:sp>
    </p:spTree>
    <p:extLst>
      <p:ext uri="{BB962C8B-B14F-4D97-AF65-F5344CB8AC3E}">
        <p14:creationId xmlns:p14="http://schemas.microsoft.com/office/powerpoint/2010/main" val="840489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r>
              <a:rPr lang="en-US" dirty="0"/>
              <a:t>Publish card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2159555"/>
            <a:ext cx="2721769" cy="1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7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</p:spTree>
    <p:extLst>
      <p:ext uri="{BB962C8B-B14F-4D97-AF65-F5344CB8AC3E}">
        <p14:creationId xmlns:p14="http://schemas.microsoft.com/office/powerpoint/2010/main" val="62831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159209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96" y="1123960"/>
            <a:ext cx="2554830" cy="1277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1112" y="2339727"/>
            <a:ext cx="1185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PayPal</a:t>
            </a:r>
          </a:p>
        </p:txBody>
      </p:sp>
    </p:spTree>
    <p:extLst>
      <p:ext uri="{BB962C8B-B14F-4D97-AF65-F5344CB8AC3E}">
        <p14:creationId xmlns:p14="http://schemas.microsoft.com/office/powerpoint/2010/main" val="298554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pic>
        <p:nvPicPr>
          <p:cNvPr id="5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3501"/>
            <a:ext cx="6858000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2234" y="3766625"/>
            <a:ext cx="1017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Cash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96" y="1123960"/>
            <a:ext cx="2554830" cy="1277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1112" y="2339727"/>
            <a:ext cx="1185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PayPal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2" y="2339727"/>
            <a:ext cx="1807625" cy="13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30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2234" y="3766625"/>
            <a:ext cx="1017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Cash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96" y="1123960"/>
            <a:ext cx="2554830" cy="1277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603" y="3176036"/>
            <a:ext cx="2561116" cy="13215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1112" y="2339727"/>
            <a:ext cx="1185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PayPal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69684" y="4587371"/>
            <a:ext cx="1668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Scratch card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62" y="2339727"/>
            <a:ext cx="1807625" cy="13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80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report</a:t>
            </a:r>
          </a:p>
        </p:txBody>
      </p:sp>
      <p:sp>
        <p:nvSpPr>
          <p:cNvPr id="12" name="Shape 557"/>
          <p:cNvSpPr/>
          <p:nvPr/>
        </p:nvSpPr>
        <p:spPr>
          <a:xfrm>
            <a:off x="1357045" y="2288139"/>
            <a:ext cx="1168735" cy="202485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46" y="2531617"/>
            <a:ext cx="869731" cy="8697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93859" y="3490937"/>
            <a:ext cx="695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$.....</a:t>
            </a:r>
          </a:p>
        </p:txBody>
      </p:sp>
    </p:spTree>
    <p:extLst>
      <p:ext uri="{BB962C8B-B14F-4D97-AF65-F5344CB8AC3E}">
        <p14:creationId xmlns:p14="http://schemas.microsoft.com/office/powerpoint/2010/main" val="4031856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report</a:t>
            </a:r>
          </a:p>
        </p:txBody>
      </p:sp>
      <p:sp>
        <p:nvSpPr>
          <p:cNvPr id="12" name="Shape 557"/>
          <p:cNvSpPr/>
          <p:nvPr/>
        </p:nvSpPr>
        <p:spPr>
          <a:xfrm>
            <a:off x="1357045" y="2288139"/>
            <a:ext cx="1168735" cy="202485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TextBox 6"/>
          <p:cNvSpPr txBox="1"/>
          <p:nvPr/>
        </p:nvSpPr>
        <p:spPr>
          <a:xfrm>
            <a:off x="3742660" y="1935126"/>
            <a:ext cx="193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Total money spent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46" y="2531617"/>
            <a:ext cx="869731" cy="8697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93859" y="3490937"/>
            <a:ext cx="695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$.....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2675281" y="2089014"/>
            <a:ext cx="1067379" cy="96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042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report</a:t>
            </a:r>
          </a:p>
        </p:txBody>
      </p:sp>
      <p:sp>
        <p:nvSpPr>
          <p:cNvPr id="12" name="Shape 557"/>
          <p:cNvSpPr/>
          <p:nvPr/>
        </p:nvSpPr>
        <p:spPr>
          <a:xfrm>
            <a:off x="1357045" y="2288139"/>
            <a:ext cx="1168735" cy="202485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TextBox 6"/>
          <p:cNvSpPr txBox="1"/>
          <p:nvPr/>
        </p:nvSpPr>
        <p:spPr>
          <a:xfrm>
            <a:off x="3742660" y="1935126"/>
            <a:ext cx="193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Total money spent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660" y="2658706"/>
            <a:ext cx="254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Number of tickets bought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46" y="2531617"/>
            <a:ext cx="869731" cy="8697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93859" y="3490937"/>
            <a:ext cx="695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$.....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2675281" y="2089014"/>
            <a:ext cx="1067379" cy="96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3" idx="1"/>
          </p:cNvCxnSpPr>
          <p:nvPr/>
        </p:nvCxnSpPr>
        <p:spPr>
          <a:xfrm flipV="1">
            <a:off x="2675281" y="2812595"/>
            <a:ext cx="1067379" cy="23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900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report</a:t>
            </a:r>
          </a:p>
        </p:txBody>
      </p:sp>
      <p:sp>
        <p:nvSpPr>
          <p:cNvPr id="12" name="Shape 557"/>
          <p:cNvSpPr/>
          <p:nvPr/>
        </p:nvSpPr>
        <p:spPr>
          <a:xfrm>
            <a:off x="1357045" y="2288139"/>
            <a:ext cx="1168735" cy="202485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TextBox 6"/>
          <p:cNvSpPr txBox="1"/>
          <p:nvPr/>
        </p:nvSpPr>
        <p:spPr>
          <a:xfrm>
            <a:off x="3742660" y="1935126"/>
            <a:ext cx="1938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Total money spent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660" y="2658706"/>
            <a:ext cx="254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Number of tickets bought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42660" y="3457093"/>
            <a:ext cx="243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Frequently traveled bus routes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46" y="2531617"/>
            <a:ext cx="869731" cy="8697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93859" y="3490937"/>
            <a:ext cx="695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$.....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2675281" y="2089014"/>
            <a:ext cx="1067379" cy="96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3" idx="1"/>
          </p:cNvCxnSpPr>
          <p:nvPr/>
        </p:nvCxnSpPr>
        <p:spPr>
          <a:xfrm flipV="1">
            <a:off x="2675281" y="2812595"/>
            <a:ext cx="1067379" cy="23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4" idx="1"/>
          </p:cNvCxnSpPr>
          <p:nvPr/>
        </p:nvCxnSpPr>
        <p:spPr>
          <a:xfrm>
            <a:off x="2675281" y="3062177"/>
            <a:ext cx="1067379" cy="65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339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explanation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7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79439"/>
            <a:ext cx="2208239" cy="13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4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2099" y="3418285"/>
            <a:ext cx="632222" cy="1982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sp>
        <p:nvSpPr>
          <p:cNvPr id="4" name="Rectangle 3"/>
          <p:cNvSpPr/>
          <p:nvPr/>
        </p:nvSpPr>
        <p:spPr>
          <a:xfrm>
            <a:off x="3557588" y="3327202"/>
            <a:ext cx="1034059" cy="33218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88" dirty="0">
                <a:solidFill>
                  <a:schemeClr val="tx1"/>
                </a:solidFill>
              </a:rPr>
              <a:t>Manufacturer ID</a:t>
            </a:r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3134321" y="3493295"/>
            <a:ext cx="423267" cy="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4" idx="0"/>
            <a:endCxn id="11" idx="1"/>
          </p:cNvCxnSpPr>
          <p:nvPr/>
        </p:nvCxnSpPr>
        <p:spPr>
          <a:xfrm rot="5400000" flipH="1" flipV="1">
            <a:off x="3716983" y="2393604"/>
            <a:ext cx="1291233" cy="57596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32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258499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</a:rPr>
              <a:t>1. Scenario Problems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10866" y="1527527"/>
            <a:ext cx="4436269" cy="31347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 sz="1800" dirty="0"/>
              <a:t> Student A takes a bus to school.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65" y="2901341"/>
            <a:ext cx="1022190" cy="1022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" y="2057548"/>
            <a:ext cx="914286" cy="91428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09172" y="2600930"/>
            <a:ext cx="1191578" cy="1224336"/>
            <a:chOff x="5854337" y="3327561"/>
            <a:chExt cx="2118360" cy="217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337" y="3385798"/>
              <a:ext cx="2118360" cy="2118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13418" y="3327561"/>
              <a:ext cx="1859279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FPT-University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422" y="2128040"/>
            <a:ext cx="634365" cy="796449"/>
            <a:chOff x="1165520" y="3750017"/>
            <a:chExt cx="1127760" cy="141591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65520" y="4786220"/>
              <a:ext cx="1127760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Student A</a:t>
              </a:r>
            </a:p>
          </p:txBody>
        </p:sp>
      </p:grpSp>
      <p:sp>
        <p:nvSpPr>
          <p:cNvPr id="21" name="Arrow: Down 20"/>
          <p:cNvSpPr/>
          <p:nvPr/>
        </p:nvSpPr>
        <p:spPr>
          <a:xfrm>
            <a:off x="1717594" y="2970245"/>
            <a:ext cx="75010" cy="24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2" name="Arrow: Right 21"/>
          <p:cNvSpPr/>
          <p:nvPr/>
        </p:nvSpPr>
        <p:spPr>
          <a:xfrm>
            <a:off x="2332323" y="3413517"/>
            <a:ext cx="2368153" cy="3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316456" y="2600930"/>
            <a:ext cx="2393450" cy="6121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55249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04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31878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37117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55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6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64172" y="2202061"/>
            <a:ext cx="1034059" cy="996554"/>
            <a:chOff x="2124075" y="2476500"/>
            <a:chExt cx="1838326" cy="1771650"/>
          </a:xfrm>
        </p:grpSpPr>
        <p:sp>
          <p:nvSpPr>
            <p:cNvPr id="7" name="Rectangle 6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TicketType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5" name="Straight Arrow Connector 4"/>
          <p:cNvCxnSpPr>
            <a:stCxn id="12" idx="3"/>
            <a:endCxn id="6" idx="1"/>
          </p:cNvCxnSpPr>
          <p:nvPr/>
        </p:nvCxnSpPr>
        <p:spPr>
          <a:xfrm>
            <a:off x="2698231" y="2700338"/>
            <a:ext cx="195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00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6331" y="2534245"/>
            <a:ext cx="1034059" cy="996554"/>
            <a:chOff x="2124075" y="2476500"/>
            <a:chExt cx="1838326" cy="1771650"/>
          </a:xfrm>
        </p:grpSpPr>
        <p:sp>
          <p:nvSpPr>
            <p:cNvPr id="10" name="Rectangle 9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BusRoute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4" name="Straight Arrow Connector 3"/>
          <p:cNvCxnSpPr>
            <a:stCxn id="13" idx="3"/>
            <a:endCxn id="7" idx="1"/>
          </p:cNvCxnSpPr>
          <p:nvPr/>
        </p:nvCxnSpPr>
        <p:spPr>
          <a:xfrm>
            <a:off x="2740390" y="3032522"/>
            <a:ext cx="191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4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2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988996" y="3984211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614114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3862983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IsNoCard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PhoneNumber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295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490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168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129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RoleID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1053" y="1817660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Role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711053" y="2149845"/>
            <a:ext cx="1034059" cy="664369"/>
            <a:chOff x="6743700" y="2181225"/>
            <a:chExt cx="1838326" cy="1181100"/>
          </a:xfrm>
        </p:grpSpPr>
        <p:sp>
          <p:nvSpPr>
            <p:cNvPr id="20" name="Rectangle 19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Name</a:t>
              </a:r>
            </a:p>
          </p:txBody>
        </p:sp>
      </p:grpSp>
      <p:cxnSp>
        <p:nvCxnSpPr>
          <p:cNvPr id="5" name="Elbow Connector 4"/>
          <p:cNvCxnSpPr>
            <a:stCxn id="20" idx="3"/>
            <a:endCxn id="14" idx="1"/>
          </p:cNvCxnSpPr>
          <p:nvPr/>
        </p:nvCxnSpPr>
        <p:spPr>
          <a:xfrm>
            <a:off x="3745112" y="2315936"/>
            <a:ext cx="905470" cy="1048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3874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10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Buy ticket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80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Scenario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10" name="Arrow: Right 9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Arrow: Right 10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Arrow: Right 11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Arrow: Right 1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663" y="1252969"/>
            <a:ext cx="449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arela Round" panose="00000500000000000000" charset="-79"/>
                <a:cs typeface="Varela Round" panose="00000500000000000000" charset="-79"/>
              </a:rPr>
              <a:t>Student A goes to school by bus for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4731902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31684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786417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6921" y="2441980"/>
            <a:ext cx="1441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Roboto" pitchFamily="2" charset="0"/>
                <a:ea typeface="Roboto" pitchFamily="2" charset="0"/>
              </a:rPr>
              <a:t>Tap card on bus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5" y="2144663"/>
            <a:ext cx="1428750" cy="901303"/>
          </a:xfrm>
        </p:spPr>
      </p:pic>
    </p:spTree>
    <p:extLst>
      <p:ext uri="{BB962C8B-B14F-4D97-AF65-F5344CB8AC3E}">
        <p14:creationId xmlns:p14="http://schemas.microsoft.com/office/powerpoint/2010/main" val="93635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7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866793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1851222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</p:spTree>
    <p:extLst>
      <p:ext uri="{BB962C8B-B14F-4D97-AF65-F5344CB8AC3E}">
        <p14:creationId xmlns:p14="http://schemas.microsoft.com/office/powerpoint/2010/main" val="3955598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296188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5441700" y="1496293"/>
            <a:ext cx="684635" cy="935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  <a:endCxn id="13" idx="2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49568" y="1514628"/>
            <a:ext cx="1518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card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2795539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38" name="TextBox 37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4055531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11274046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94000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545797">
            <a:off x="1685351" y="362976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942" y="3622891"/>
            <a:ext cx="447598" cy="4475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67990" y="4192814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2. Receive ticket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237306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645341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52298" y="240771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687924" y="228900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447675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17" y="157768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Buy ticket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4521145" y="3470056"/>
            <a:ext cx="1025999" cy="1401364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7144" y="1830689"/>
            <a:ext cx="1037968" cy="546786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91636" y="210408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4" idx="2"/>
            <a:endCxn id="6" idx="1"/>
          </p:cNvCxnSpPr>
          <p:nvPr/>
        </p:nvCxnSpPr>
        <p:spPr>
          <a:xfrm flipH="1">
            <a:off x="5034145" y="2377475"/>
            <a:ext cx="1031983" cy="109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07614" y="148266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14691" y="260532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8842" y="159062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91006" y="2820369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52298" y="240771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01241" y="165307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5" y="1885324"/>
            <a:ext cx="506449" cy="319485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cxnSpLocks/>
          </p:cNvCxnSpPr>
          <p:nvPr/>
        </p:nvCxnSpPr>
        <p:spPr>
          <a:xfrm flipH="1" flipV="1">
            <a:off x="1067890" y="2306704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50957" y="2357095"/>
            <a:ext cx="1394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Show result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56505" y="206490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687924" y="228900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" y="295585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5573447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76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3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53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r>
              <a:rPr lang="en-US" dirty="0"/>
              <a:t>Top up by PayPal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973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6552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40338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2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8764" y="2876651"/>
            <a:ext cx="151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69068" y="3222900"/>
            <a:ext cx="21667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500" dirty="0"/>
              <a:t>Waste a lot of time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500" dirty="0"/>
              <a:t>Inconvenience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00" y="3260273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9068" y="2056898"/>
            <a:ext cx="268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Prepare small changes</a:t>
            </a:r>
          </a:p>
          <a:p>
            <a:r>
              <a:rPr lang="en-US" sz="1600" dirty="0"/>
              <a:t>- Wait for staff to sell ticket</a:t>
            </a:r>
          </a:p>
          <a:p>
            <a:r>
              <a:rPr lang="en-US" sz="1600" dirty="0"/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9519902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61165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695064" y="3951407"/>
            <a:ext cx="563525" cy="2020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1371600" y="3772886"/>
            <a:ext cx="5373389" cy="49303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He/she has to activate his/her card first.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9577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8413" y="0"/>
            <a:ext cx="6172200" cy="1063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Activate card by </a:t>
            </a:r>
            <a:b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8046828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usage report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8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 by phone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349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up by PayPal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78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7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129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865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6" name="Flowchart: Magnetic Disk 5"/>
          <p:cNvSpPr/>
          <p:nvPr/>
        </p:nvSpPr>
        <p:spPr>
          <a:xfrm>
            <a:off x="5718767" y="4041675"/>
            <a:ext cx="732552" cy="1000558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WEB SERVICE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059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Send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5112"/>
      </p:ext>
    </p:extLst>
  </p:cSld>
  <p:clrMapOvr>
    <a:masterClrMapping/>
  </p:clrMapOvr>
</p:sld>
</file>

<file path=ppt/theme/theme1.xml><?xml version="1.0" encoding="utf-8"?>
<a:theme xmlns:a="http://schemas.openxmlformats.org/drawingml/2006/main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2553</Words>
  <Application>Microsoft Office PowerPoint</Application>
  <PresentationFormat>Custom</PresentationFormat>
  <Paragraphs>748</Paragraphs>
  <Slides>119</Slides>
  <Notes>34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7" baseType="lpstr">
      <vt:lpstr>Wingdings</vt:lpstr>
      <vt:lpstr>Roboto</vt:lpstr>
      <vt:lpstr>Arial</vt:lpstr>
      <vt:lpstr>Verdana</vt:lpstr>
      <vt:lpstr>Roboto Light</vt:lpstr>
      <vt:lpstr>Varela Round</vt:lpstr>
      <vt:lpstr>Calibri</vt:lpstr>
      <vt:lpstr>Iras template</vt:lpstr>
      <vt:lpstr>Green Bus Ticketing System</vt:lpstr>
      <vt:lpstr>Overview</vt:lpstr>
      <vt:lpstr>Introduction</vt:lpstr>
      <vt:lpstr>Introduction</vt:lpstr>
      <vt:lpstr>1. Scenario Problems</vt:lpstr>
      <vt:lpstr>Current Process</vt:lpstr>
      <vt:lpstr>Current Process</vt:lpstr>
      <vt:lpstr>Current Process</vt:lpstr>
      <vt:lpstr> Current Process’s Problems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Monthly ticket process’s problems</vt:lpstr>
      <vt:lpstr>Ticket Material</vt:lpstr>
      <vt:lpstr>Ticket Material</vt:lpstr>
      <vt:lpstr> Current Process Overview</vt:lpstr>
      <vt:lpstr> Our Process</vt:lpstr>
      <vt:lpstr> Our Process</vt:lpstr>
      <vt:lpstr> Our Process</vt:lpstr>
      <vt:lpstr> Our Process</vt:lpstr>
      <vt:lpstr>Similar System in Singapore</vt:lpstr>
      <vt:lpstr>PowerPoint Presentation</vt:lpstr>
      <vt:lpstr>Technology</vt:lpstr>
      <vt:lpstr>Technology</vt:lpstr>
      <vt:lpstr>Technology</vt:lpstr>
      <vt:lpstr>Our proposal - Summary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Features explanation</vt:lpstr>
      <vt:lpstr>Card</vt:lpstr>
      <vt:lpstr>Card</vt:lpstr>
      <vt:lpstr>Card</vt:lpstr>
      <vt:lpstr>Card</vt:lpstr>
      <vt:lpstr>Card</vt:lpstr>
      <vt:lpstr>Card</vt:lpstr>
      <vt:lpstr>Ticket</vt:lpstr>
      <vt:lpstr>Ticket</vt:lpstr>
      <vt:lpstr>Ticket</vt:lpstr>
      <vt:lpstr>Ticket</vt:lpstr>
      <vt:lpstr>Ticket</vt:lpstr>
      <vt:lpstr>Ticket</vt:lpstr>
      <vt:lpstr>Ticket</vt:lpstr>
      <vt:lpstr>Ticket</vt:lpstr>
      <vt:lpstr>User</vt:lpstr>
      <vt:lpstr>User</vt:lpstr>
      <vt:lpstr>User</vt:lpstr>
      <vt:lpstr>User</vt:lpstr>
      <vt:lpstr>User</vt:lpstr>
      <vt:lpstr>Demo 1’s  features</vt:lpstr>
      <vt:lpstr>Demo 1’s  features</vt:lpstr>
      <vt:lpstr>Demo 1’s Scenario</vt:lpstr>
      <vt:lpstr>Publish Card</vt:lpstr>
      <vt:lpstr>Buy ticket</vt:lpstr>
      <vt:lpstr>How could we do that?</vt:lpstr>
      <vt:lpstr>Publish card</vt:lpstr>
      <vt:lpstr>Publish card</vt:lpstr>
      <vt:lpstr>Publish card</vt:lpstr>
      <vt:lpstr>Publish card</vt:lpstr>
      <vt:lpstr>Publish card</vt:lpstr>
      <vt:lpstr>Buy ticket</vt:lpstr>
      <vt:lpstr>Buy ticket</vt:lpstr>
      <vt:lpstr>Buy ticket</vt:lpstr>
      <vt:lpstr>Buy ticket</vt:lpstr>
      <vt:lpstr>Buy ticket</vt:lpstr>
      <vt:lpstr>Buy ticket</vt:lpstr>
      <vt:lpstr>Demo 2’s Features</vt:lpstr>
      <vt:lpstr>Demo 2’s Features</vt:lpstr>
      <vt:lpstr>Demo 2’s Features</vt:lpstr>
      <vt:lpstr>Demo 2’s Features</vt:lpstr>
      <vt:lpstr>Demo 2’s Scenario</vt:lpstr>
      <vt:lpstr>Demo 2’s Scenario</vt:lpstr>
      <vt:lpstr>Demo 2’s Scenario</vt:lpstr>
      <vt:lpstr>Demo 2’s Scenario</vt:lpstr>
      <vt:lpstr>Demo 2’s Scenario</vt:lpstr>
      <vt:lpstr>Activate card by  SMS</vt:lpstr>
      <vt:lpstr>View usage report</vt:lpstr>
      <vt:lpstr>Buy ticket by phone</vt:lpstr>
      <vt:lpstr>Top up by PayPal</vt:lpstr>
      <vt:lpstr>How could we do that?</vt:lpstr>
      <vt:lpstr>Activate card by SMS</vt:lpstr>
      <vt:lpstr>Activate card by SMS</vt:lpstr>
      <vt:lpstr>Activate card by SMS</vt:lpstr>
      <vt:lpstr>Activate card by SMS</vt:lpstr>
      <vt:lpstr>Activate card by SMS</vt:lpstr>
      <vt:lpstr>View report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 - Security</vt:lpstr>
      <vt:lpstr>Buy ticket by phone - Security</vt:lpstr>
      <vt:lpstr>Buy ticket by phone - Security</vt:lpstr>
      <vt:lpstr>Buy ticket by phone - Security</vt:lpstr>
      <vt:lpstr>Demo 3’s Feature</vt:lpstr>
      <vt:lpstr>Future’s plans</vt:lpstr>
      <vt:lpstr>Future’s plan</vt:lpstr>
      <vt:lpstr>Future’s plan</vt:lpstr>
      <vt:lpstr>Future’s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 Ticketing System</dc:title>
  <dc:creator>Truong Quang</dc:creator>
  <cp:lastModifiedBy>Truong Quang</cp:lastModifiedBy>
  <cp:revision>103</cp:revision>
  <dcterms:modified xsi:type="dcterms:W3CDTF">2016-12-03T12:14:18Z</dcterms:modified>
</cp:coreProperties>
</file>